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48" r:id="rId1"/>
  </p:sldMasterIdLst>
  <p:notesMasterIdLst>
    <p:notesMasterId r:id="rId4"/>
  </p:notesMasterIdLst>
  <p:sldIdLst>
    <p:sldId id="267" r:id="rId2"/>
    <p:sldId id="266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6600"/>
    <a:srgbClr val="990033"/>
    <a:srgbClr val="CC0000"/>
    <a:srgbClr val="003399"/>
    <a:srgbClr val="003366"/>
    <a:srgbClr val="003300"/>
    <a:srgbClr val="E2F3BE"/>
    <a:srgbClr val="CC0066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F390E-25CA-4ECD-9676-2557AA154557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544100-86F0-434D-8F24-A84ACC3EA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5955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2009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50197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3650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51318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36988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39096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8205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70180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5954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5463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0300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0570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415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974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37411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038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766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15.11.2017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33593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  <p:sldLayoutId id="2147484260" r:id="rId12"/>
    <p:sldLayoutId id="2147484261" r:id="rId13"/>
    <p:sldLayoutId id="2147484262" r:id="rId14"/>
    <p:sldLayoutId id="2147484263" r:id="rId15"/>
    <p:sldLayoutId id="2147484264" r:id="rId16"/>
    <p:sldLayoutId id="2147484265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365975" y="1935922"/>
            <a:ext cx="8149654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 экзаменационную пору всегда присутствует психологическое напряжение. Стресс при этом – абсолютно нормальная реакция организма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Легкие эмоциональные всплески полезны, они положительно сказываются на работоспособности и усиливают умственную деятельность. Но излишнее эмоциональное напряжение зачастую оказывает обратное действие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Причиной этого является, в первую очередь, личное отношение к событию. Поэтому важно формирование адекватного отношения к ситуации. Оно поможет выпускникам разумно распределить силы для подготовки и сдачи экзамена, а родителям – оказать своему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ребёнку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правильную помощь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Экзамен – лишь одно из жизненных испытаний,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многие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из которых 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ещё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предстоит пройти. Не придавайте событию слишком высокую важность, чтобы не увеличивать волнение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</p:txBody>
      </p:sp>
      <p:sp>
        <p:nvSpPr>
          <p:cNvPr id="12" name="TextBox 12"/>
          <p:cNvSpPr txBox="1">
            <a:spLocks noChangeArrowheads="1"/>
          </p:cNvSpPr>
          <p:nvPr/>
        </p:nvSpPr>
        <p:spPr bwMode="auto">
          <a:xfrm>
            <a:off x="827584" y="1324234"/>
            <a:ext cx="79928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altLang="ru-RU" sz="2800" b="1" i="1" dirty="0" smtClean="0">
                <a:solidFill>
                  <a:srgbClr val="C00000"/>
                </a:solidFill>
              </a:rPr>
              <a:t>Как сдать экзамены без нервного срыва?</a:t>
            </a:r>
            <a:endParaRPr lang="ru-RU" altLang="ru-RU" sz="2800" b="1" i="1" dirty="0" smtClean="0">
              <a:solidFill>
                <a:srgbClr val="C00000"/>
              </a:solidFill>
            </a:endParaRP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394215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"/>
          <p:cNvGrpSpPr>
            <a:grpSpLocks/>
          </p:cNvGrpSpPr>
          <p:nvPr/>
        </p:nvGrpSpPr>
        <p:grpSpPr bwMode="auto">
          <a:xfrm>
            <a:off x="179512" y="232573"/>
            <a:ext cx="8735888" cy="1003193"/>
            <a:chOff x="111322204" y="107084879"/>
            <a:chExt cx="4115642" cy="1060366"/>
          </a:xfrm>
        </p:grpSpPr>
        <p:grpSp>
          <p:nvGrpSpPr>
            <p:cNvPr id="5" name="Group 5"/>
            <p:cNvGrpSpPr>
              <a:grpSpLocks/>
            </p:cNvGrpSpPr>
            <p:nvPr/>
          </p:nvGrpSpPr>
          <p:grpSpPr bwMode="auto">
            <a:xfrm>
              <a:off x="111328781" y="107084879"/>
              <a:ext cx="1142803" cy="1060366"/>
              <a:chOff x="111328781" y="107084879"/>
              <a:chExt cx="1142803" cy="1060366"/>
            </a:xfrm>
          </p:grpSpPr>
          <p:sp>
            <p:nvSpPr>
              <p:cNvPr id="8" name="Rectangle 6" hidden="1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084879"/>
                <a:ext cx="1142803" cy="10603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9" name="Rectangle 7"/>
              <p:cNvSpPr>
                <a:spLocks noChangeArrowheads="1" noChangeShapeType="1"/>
              </p:cNvSpPr>
              <p:nvPr/>
            </p:nvSpPr>
            <p:spPr bwMode="auto">
              <a:xfrm>
                <a:off x="111784464" y="107530372"/>
                <a:ext cx="687120" cy="614873"/>
              </a:xfrm>
              <a:prstGeom prst="rect">
                <a:avLst/>
              </a:prstGeom>
              <a:gradFill rotWithShape="1">
                <a:gsLst>
                  <a:gs pos="0">
                    <a:srgbClr val="FEB80A"/>
                  </a:gs>
                  <a:gs pos="100000">
                    <a:srgbClr val="FFFFFF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0" name="Rectangle 8"/>
              <p:cNvSpPr>
                <a:spLocks noChangeArrowheads="1" noChangeShapeType="1"/>
              </p:cNvSpPr>
              <p:nvPr/>
            </p:nvSpPr>
            <p:spPr bwMode="auto">
              <a:xfrm>
                <a:off x="111562310" y="107084879"/>
                <a:ext cx="543969" cy="461151"/>
              </a:xfrm>
              <a:prstGeom prst="rect">
                <a:avLst/>
              </a:prstGeom>
              <a:gradFill rotWithShape="1">
                <a:gsLst>
                  <a:gs pos="0">
                    <a:srgbClr val="3891A7"/>
                  </a:gs>
                  <a:gs pos="100000">
                    <a:srgbClr val="FFFFFF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  <p:sp>
            <p:nvSpPr>
              <p:cNvPr id="11" name="Rectangle 9"/>
              <p:cNvSpPr>
                <a:spLocks noChangeArrowheads="1" noChangeShapeType="1"/>
              </p:cNvSpPr>
              <p:nvPr/>
            </p:nvSpPr>
            <p:spPr bwMode="auto">
              <a:xfrm>
                <a:off x="111328781" y="107485576"/>
                <a:ext cx="458074" cy="409912"/>
              </a:xfrm>
              <a:prstGeom prst="rect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4F271C"/>
                  </a:gs>
                </a:gsLst>
                <a:lin ang="189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/>
              <a:p>
                <a:pPr eaLnBrk="1" hangingPunct="1"/>
                <a:endParaRPr lang="ru-RU" altLang="ru-RU"/>
              </a:p>
            </p:txBody>
          </p:sp>
        </p:grpSp>
        <p:sp>
          <p:nvSpPr>
            <p:cNvPr id="7" name="Line 11"/>
            <p:cNvSpPr>
              <a:spLocks noChangeShapeType="1"/>
            </p:cNvSpPr>
            <p:nvPr/>
          </p:nvSpPr>
          <p:spPr bwMode="auto">
            <a:xfrm>
              <a:off x="111322204" y="108072398"/>
              <a:ext cx="4115642" cy="1"/>
            </a:xfrm>
            <a:prstGeom prst="line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36576" tIns="36576" rIns="36576" bIns="36576"/>
            <a:lstStyle/>
            <a:p>
              <a:endParaRPr lang="ru-RU"/>
            </a:p>
          </p:txBody>
        </p:sp>
      </p:grpSp>
      <p:sp>
        <p:nvSpPr>
          <p:cNvPr id="2" name="Прямоугольник 1"/>
          <p:cNvSpPr/>
          <p:nvPr/>
        </p:nvSpPr>
        <p:spPr>
          <a:xfrm>
            <a:off x="1468167" y="360827"/>
            <a:ext cx="70474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3600" b="1" i="1" dirty="0" smtClean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Советы психолога</a:t>
            </a:r>
          </a:p>
        </p:txBody>
      </p:sp>
      <p:sp>
        <p:nvSpPr>
          <p:cNvPr id="21" name="TextBox 18"/>
          <p:cNvSpPr txBox="1">
            <a:spLocks noChangeArrowheads="1"/>
          </p:cNvSpPr>
          <p:nvPr/>
        </p:nvSpPr>
        <p:spPr bwMode="auto">
          <a:xfrm>
            <a:off x="476658" y="1797553"/>
            <a:ext cx="8141596" cy="4339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При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правильном подходе экзамены могут служить средством самоутверждения и повышением личностной самооценки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Заранее поставьте перед собой цель, которая Вам по силам. Никто не может всегда быть совершенным. Пусть достижения не всегда совпадают с идеалом, зато они ваши личные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Не стоит бояться ошибок. Известно, что не ошибается тот, кто ничего не делает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Люди, настроенные на успех, добиваются в жизни гораздо больше, чем те, кто старается избегать неудач</a:t>
            </a:r>
            <a:r>
              <a:rPr lang="ru-RU" altLang="ru-RU" b="1" i="1" dirty="0" smtClean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  <a:p>
            <a:pPr marL="0" indent="0" algn="just"/>
            <a:endParaRPr lang="ru-RU" altLang="ru-RU" sz="800" b="1" i="1" dirty="0">
              <a:solidFill>
                <a:srgbClr val="000099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ru-RU" altLang="ru-RU" b="1" i="1" dirty="0">
                <a:solidFill>
                  <a:srgbClr val="C00000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Будьте уверены: каждому, кто учился в школе, по силам сдать ЕГЭ. </a:t>
            </a:r>
            <a:r>
              <a:rPr lang="ru-RU" altLang="ru-RU" b="1" i="1" dirty="0">
                <a:solidFill>
                  <a:srgbClr val="000099"/>
                </a:solidFill>
                <a:effectLst>
                  <a:outerShdw blurRad="50800" dist="38100" dir="18900000" algn="bl" rotWithShape="0">
                    <a:prstClr val="black">
                      <a:alpha val="40000"/>
                    </a:prstClr>
                  </a:outerShdw>
                </a:effectLst>
              </a:rPr>
              <a:t>Все задания составлены на основе школьной программы. Подготовившись должным образом, Вы обязательно сдадите экзамен.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102" y="208912"/>
            <a:ext cx="1710942" cy="1052365"/>
          </a:xfrm>
          <a:prstGeom prst="rect">
            <a:avLst/>
          </a:prstGeom>
          <a:ln w="19050"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</p:pic>
    </p:spTree>
    <p:extLst>
      <p:ext uri="{BB962C8B-B14F-4D97-AF65-F5344CB8AC3E}">
        <p14:creationId xmlns:p14="http://schemas.microsoft.com/office/powerpoint/2010/main" val="26573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Зеленый и желтый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2987</TotalTime>
  <Words>234</Words>
  <Application>Microsoft Office PowerPoint</Application>
  <PresentationFormat>Экран (4:3)</PresentationFormat>
  <Paragraphs>19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8" baseType="lpstr">
      <vt:lpstr>Arial</vt:lpstr>
      <vt:lpstr>Calibri</vt:lpstr>
      <vt:lpstr>Century Gothic</vt:lpstr>
      <vt:lpstr>Wingdings</vt:lpstr>
      <vt:lpstr>Wingdings 3</vt:lpstr>
      <vt:lpstr>Ион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Ольга</cp:lastModifiedBy>
  <cp:revision>261</cp:revision>
  <dcterms:created xsi:type="dcterms:W3CDTF">2016-08-18T07:14:38Z</dcterms:created>
  <dcterms:modified xsi:type="dcterms:W3CDTF">2017-11-15T11:22:04Z</dcterms:modified>
</cp:coreProperties>
</file>